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3" r:id="rId2"/>
    <p:sldId id="262" r:id="rId3"/>
    <p:sldId id="327" r:id="rId4"/>
    <p:sldId id="1105" r:id="rId5"/>
    <p:sldId id="1083" r:id="rId6"/>
    <p:sldId id="1190" r:id="rId7"/>
    <p:sldId id="292" r:id="rId8"/>
    <p:sldId id="1070" r:id="rId9"/>
    <p:sldId id="1071" r:id="rId10"/>
    <p:sldId id="373" r:id="rId11"/>
    <p:sldId id="370" r:id="rId12"/>
    <p:sldId id="1087" r:id="rId13"/>
    <p:sldId id="1107" r:id="rId14"/>
    <p:sldId id="1191" r:id="rId15"/>
    <p:sldId id="10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99" d="100"/>
          <a:sy n="99" d="100"/>
        </p:scale>
        <p:origin x="102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61E-49D2-4709-910E-BFF03530B1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0D71-EBC5-43C6-A4DA-6822BBC406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8" y="124417"/>
            <a:ext cx="1202141" cy="6010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24BBB0-2DC3-456C-B3C1-868CE9DA3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8966" y="35078"/>
            <a:ext cx="1395632" cy="7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95CB3-05BC-48AA-97D2-E7BBFD9AAF6B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6.png"/><Relationship Id="rId7" Type="http://schemas.openxmlformats.org/officeDocument/2006/relationships/image" Target="../media/image3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://journals.plos.org/plosgenetics/article?id=10.1371/journal.pgen.10041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sciencedirect.com/science/article/pii/S096800042100027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2992" TargetMode="External"/><Relationship Id="rId5" Type="http://schemas.openxmlformats.org/officeDocument/2006/relationships/hyperlink" Target="http://www.nature.com/nmeth/journal/v13/n3/full/nmeth.3728.html" TargetMode="External"/><Relationship Id="rId4" Type="http://schemas.openxmlformats.org/officeDocument/2006/relationships/hyperlink" Target="http://www.nature.com/nmeth/journal/v12/n6/full/nmeth.337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09727651500341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1016/j.coisb.2017.07.00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flycellatlas.org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asap.epfl.ch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s://scope.aertslab.org/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hyperlink" Target="https://www.science.org/doi/10.1126/science.abk243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568633"/>
            <a:ext cx="12192000" cy="108453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ASAP for Single-Cell analysis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CH" sz="1800" i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CH" sz="1800" i="1" dirty="0">
                <a:cs typeface="Arial" panose="020B0604020202020204" pitchFamily="34" charset="0"/>
              </a:rPr>
              <a:t>Ecole Polytechnique Fédérale de Lausanne (EPFL), </a:t>
            </a:r>
            <a:r>
              <a:rPr lang="fr-CH" sz="1800" i="1" dirty="0" err="1">
                <a:cs typeface="Arial" panose="020B0604020202020204" pitchFamily="34" charset="0"/>
              </a:rPr>
              <a:t>Switzerland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8945598" y="820265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SIB Course (Online)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7A9F3-F9C5-46E5-95AD-C17FD00F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" y="1045645"/>
            <a:ext cx="4105758" cy="8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0C24AF0F-D095-463C-848D-D20AD9D0AD97}"/>
              </a:ext>
            </a:extLst>
          </p:cNvPr>
          <p:cNvSpPr txBox="1"/>
          <p:nvPr/>
        </p:nvSpPr>
        <p:spPr>
          <a:xfrm>
            <a:off x="9455463" y="1777918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UNIX / bash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B8DF98F3-7206-4836-94B1-7AACD67C8AA9}"/>
              </a:ext>
            </a:extLst>
          </p:cNvPr>
          <p:cNvSpPr txBox="1"/>
          <p:nvPr/>
        </p:nvSpPr>
        <p:spPr>
          <a:xfrm>
            <a:off x="9521865" y="4428880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 dirty="0"/>
              <a:t>R / Python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E31F6E-E64F-49FE-B2A4-2893296E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08" y="3335445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2917EE-0CCF-4356-91E4-F48E6119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473" y="4198654"/>
            <a:ext cx="1023635" cy="4785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6C1D25-56A0-47E8-A297-710DE915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833" y="1297551"/>
            <a:ext cx="1438275" cy="428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10DBEC-DE15-4FC8-AD1E-5B342BCB5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659" y="1118539"/>
            <a:ext cx="850279" cy="2887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CA6D92-EDA1-440F-9B46-18224A2A1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9628898" y="2139209"/>
            <a:ext cx="1338144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DD8AD-D659-47A8-B7B1-CEE0B7FCA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3675" y="1712163"/>
            <a:ext cx="756245" cy="9065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26F4CA-CD97-4A81-B734-CA3827E89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945" y="5169690"/>
            <a:ext cx="2724835" cy="563356"/>
          </a:xfrm>
          <a:prstGeom prst="rect">
            <a:avLst/>
          </a:prstGeom>
        </p:spPr>
      </p:pic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71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36"/>
          <p:cNvSpPr/>
          <p:nvPr/>
        </p:nvSpPr>
        <p:spPr>
          <a:xfrm>
            <a:off x="723142" y="916285"/>
            <a:ext cx="6150849" cy="5301225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72869" y="1057688"/>
            <a:ext cx="4778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1" y="2421243"/>
            <a:ext cx="5698210" cy="40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E716B5B-3A1E-427E-AE22-CE1EA8958228}"/>
              </a:ext>
            </a:extLst>
          </p:cNvPr>
          <p:cNvSpPr/>
          <p:nvPr/>
        </p:nvSpPr>
        <p:spPr>
          <a:xfrm>
            <a:off x="7080390" y="2780908"/>
            <a:ext cx="669303" cy="34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D9ECE-B6A8-47E6-B528-FED80A388568}"/>
              </a:ext>
            </a:extLst>
          </p:cNvPr>
          <p:cNvSpPr txBox="1"/>
          <p:nvPr/>
        </p:nvSpPr>
        <p:spPr>
          <a:xfrm>
            <a:off x="8046266" y="2344870"/>
            <a:ext cx="3906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be </a:t>
            </a:r>
            <a:r>
              <a:rPr lang="en-US" sz="2400" b="1" dirty="0"/>
              <a:t>ok for preprocessing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Usually </a:t>
            </a:r>
            <a:r>
              <a:rPr lang="en-US" sz="2400" b="1" dirty="0"/>
              <a:t>insufficient for downstream analysis</a:t>
            </a:r>
            <a:r>
              <a:rPr lang="en-US" sz="2400" dirty="0"/>
              <a:t>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180369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Requires</a:t>
            </a:r>
            <a:r>
              <a:rPr lang="fr-FR" sz="2400" dirty="0"/>
              <a:t> R/Python </a:t>
            </a:r>
            <a:r>
              <a:rPr lang="fr-FR" sz="2400" dirty="0" err="1"/>
              <a:t>coding</a:t>
            </a:r>
            <a:r>
              <a:rPr lang="fr-FR" sz="2400" dirty="0"/>
              <a:t> </a:t>
            </a:r>
            <a:r>
              <a:rPr lang="fr-FR" sz="2400" dirty="0" err="1"/>
              <a:t>skills</a:t>
            </a:r>
            <a:r>
              <a:rPr lang="fr-FR" sz="2400" dirty="0"/>
              <a:t>. </a:t>
            </a:r>
            <a:r>
              <a:rPr lang="fr-FR" sz="2400" dirty="0" err="1"/>
              <a:t>Takes</a:t>
            </a:r>
            <a:r>
              <a:rPr lang="fr-FR" sz="2400" dirty="0"/>
              <a:t> time to </a:t>
            </a:r>
            <a:r>
              <a:rPr lang="fr-FR" sz="2400" dirty="0" err="1"/>
              <a:t>implement</a:t>
            </a:r>
            <a:r>
              <a:rPr lang="fr-FR" sz="2400" dirty="0"/>
              <a:t> </a:t>
            </a:r>
            <a:r>
              <a:rPr lang="fr-FR" sz="2400" dirty="0" err="1"/>
              <a:t>thoroughly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No coding required. Very fast to obtain results. Interactive. Modular. Reproducible.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1DA-7D56-4D53-BFBC-03E934EC723C}"/>
              </a:ext>
            </a:extLst>
          </p:cNvPr>
          <p:cNvSpPr/>
          <p:nvPr/>
        </p:nvSpPr>
        <p:spPr>
          <a:xfrm>
            <a:off x="525236" y="2575530"/>
            <a:ext cx="142701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 / Cell filtering</a:t>
            </a:r>
            <a:endParaRPr lang="en-CH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DA37-0AF8-4F3D-B58D-D553A22A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3" y="1347369"/>
            <a:ext cx="1918180" cy="10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96828F-2DF1-465E-AD5D-342F3995353C}"/>
              </a:ext>
            </a:extLst>
          </p:cNvPr>
          <p:cNvSpPr/>
          <p:nvPr/>
        </p:nvSpPr>
        <p:spPr>
          <a:xfrm>
            <a:off x="2101882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F78FE7-A812-48B9-851E-ED3B0A3B7E56}"/>
              </a:ext>
            </a:extLst>
          </p:cNvPr>
          <p:cNvSpPr/>
          <p:nvPr/>
        </p:nvSpPr>
        <p:spPr>
          <a:xfrm>
            <a:off x="2628356" y="2575530"/>
            <a:ext cx="142701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CH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9EEF76-83F0-41FD-8876-D6971CF57872}"/>
              </a:ext>
            </a:extLst>
          </p:cNvPr>
          <p:cNvSpPr/>
          <p:nvPr/>
        </p:nvSpPr>
        <p:spPr>
          <a:xfrm>
            <a:off x="4676057" y="2575530"/>
            <a:ext cx="146858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Variable features (HVG)</a:t>
            </a:r>
            <a:endParaRPr lang="en-CH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7F5E6E-9B6C-47FD-95C8-BB2480F9BD2E}"/>
              </a:ext>
            </a:extLst>
          </p:cNvPr>
          <p:cNvSpPr/>
          <p:nvPr/>
        </p:nvSpPr>
        <p:spPr>
          <a:xfrm>
            <a:off x="4174525" y="2799975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E9CA7-23D5-42A5-B050-7E411BF16783}"/>
              </a:ext>
            </a:extLst>
          </p:cNvPr>
          <p:cNvSpPr/>
          <p:nvPr/>
        </p:nvSpPr>
        <p:spPr>
          <a:xfrm>
            <a:off x="6238847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8844A-5F25-4F8D-A38B-5B4CD562216D}"/>
              </a:ext>
            </a:extLst>
          </p:cNvPr>
          <p:cNvSpPr/>
          <p:nvPr/>
        </p:nvSpPr>
        <p:spPr>
          <a:xfrm>
            <a:off x="6765321" y="2590078"/>
            <a:ext cx="1803863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Scaling / Covariate removal</a:t>
            </a:r>
            <a:endParaRPr lang="en-CH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E6E37-B1A7-4BBA-9414-0CFD582AAD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24" y="1337642"/>
            <a:ext cx="712529" cy="94520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4A507C-21CA-4FB4-B57B-64EDD9F07FC9}"/>
              </a:ext>
            </a:extLst>
          </p:cNvPr>
          <p:cNvSpPr/>
          <p:nvPr/>
        </p:nvSpPr>
        <p:spPr>
          <a:xfrm>
            <a:off x="8681168" y="2785426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9A0B7B-7DE8-424A-8ABC-068DDE429376}"/>
              </a:ext>
            </a:extLst>
          </p:cNvPr>
          <p:cNvSpPr/>
          <p:nvPr/>
        </p:nvSpPr>
        <p:spPr>
          <a:xfrm>
            <a:off x="9207642" y="2590078"/>
            <a:ext cx="1803863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</a:t>
            </a:r>
            <a:endParaRPr lang="en-CH" sz="16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688B99F-64A8-4AE6-8B3F-7E6F1756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50" y="1337642"/>
            <a:ext cx="1283646" cy="102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D6D345-0415-479E-8F10-5AF406657E16}"/>
              </a:ext>
            </a:extLst>
          </p:cNvPr>
          <p:cNvSpPr/>
          <p:nvPr/>
        </p:nvSpPr>
        <p:spPr>
          <a:xfrm>
            <a:off x="6144638" y="4212077"/>
            <a:ext cx="158885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  <a:endParaRPr lang="en-CH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2E1CBA-7C60-4AFD-877C-4DBE37742AA7}"/>
              </a:ext>
            </a:extLst>
          </p:cNvPr>
          <p:cNvSpPr/>
          <p:nvPr/>
        </p:nvSpPr>
        <p:spPr>
          <a:xfrm>
            <a:off x="8150390" y="4212077"/>
            <a:ext cx="1468877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</a:t>
            </a:r>
            <a:endParaRPr lang="en-C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E4DD2D-BE50-409C-8E44-80967FF95E14}"/>
              </a:ext>
            </a:extLst>
          </p:cNvPr>
          <p:cNvSpPr/>
          <p:nvPr/>
        </p:nvSpPr>
        <p:spPr>
          <a:xfrm>
            <a:off x="9961123" y="4212077"/>
            <a:ext cx="1468877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  <a:endParaRPr lang="en-CH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9358503-8454-44FF-BB4A-F65C8B87F7B6}"/>
              </a:ext>
            </a:extLst>
          </p:cNvPr>
          <p:cNvSpPr/>
          <p:nvPr/>
        </p:nvSpPr>
        <p:spPr>
          <a:xfrm>
            <a:off x="10525326" y="3384473"/>
            <a:ext cx="170235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6FA123B-BB6E-4B50-927E-5B42490CDDAC}"/>
              </a:ext>
            </a:extLst>
          </p:cNvPr>
          <p:cNvSpPr/>
          <p:nvPr/>
        </p:nvSpPr>
        <p:spPr>
          <a:xfrm rot="1427243">
            <a:off x="9401037" y="3360729"/>
            <a:ext cx="133425" cy="752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4A0CFE9-271A-400F-8FA2-946A1D09C9C5}"/>
              </a:ext>
            </a:extLst>
          </p:cNvPr>
          <p:cNvSpPr/>
          <p:nvPr/>
        </p:nvSpPr>
        <p:spPr>
          <a:xfrm rot="3659534">
            <a:off x="8354308" y="2912257"/>
            <a:ext cx="159123" cy="1513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2C86CC-EB82-415A-9D6B-657CDA373675}"/>
              </a:ext>
            </a:extLst>
          </p:cNvPr>
          <p:cNvSpPr/>
          <p:nvPr/>
        </p:nvSpPr>
        <p:spPr>
          <a:xfrm>
            <a:off x="10581161" y="4952682"/>
            <a:ext cx="170235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86F208-7DA3-4C40-9668-A465EF095393}"/>
              </a:ext>
            </a:extLst>
          </p:cNvPr>
          <p:cNvSpPr/>
          <p:nvPr/>
        </p:nvSpPr>
        <p:spPr>
          <a:xfrm>
            <a:off x="9961123" y="5705621"/>
            <a:ext cx="153697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 / Marker genes</a:t>
            </a:r>
            <a:endParaRPr lang="en-CH" dirty="0"/>
          </a:p>
        </p:txBody>
      </p:sp>
      <p:pic>
        <p:nvPicPr>
          <p:cNvPr id="1036" name="Picture 10">
            <a:extLst>
              <a:ext uri="{FF2B5EF4-FFF2-40B4-BE49-F238E27FC236}">
                <a16:creationId xmlns:a16="http://schemas.microsoft.com/office/drawing/2014/main" id="{632547CC-69F7-47B5-875C-24915637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59" y="3799196"/>
            <a:ext cx="1153673" cy="11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Arrow: Curved Right 1036">
            <a:extLst>
              <a:ext uri="{FF2B5EF4-FFF2-40B4-BE49-F238E27FC236}">
                <a16:creationId xmlns:a16="http://schemas.microsoft.com/office/drawing/2014/main" id="{40C3AA42-8101-419A-9767-B454C9183811}"/>
              </a:ext>
            </a:extLst>
          </p:cNvPr>
          <p:cNvSpPr/>
          <p:nvPr/>
        </p:nvSpPr>
        <p:spPr>
          <a:xfrm>
            <a:off x="9961123" y="4885955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7" name="Arrow: Curved Right 46">
            <a:extLst>
              <a:ext uri="{FF2B5EF4-FFF2-40B4-BE49-F238E27FC236}">
                <a16:creationId xmlns:a16="http://schemas.microsoft.com/office/drawing/2014/main" id="{B427C21E-9615-4AB7-B022-816F45F7E8D1}"/>
              </a:ext>
            </a:extLst>
          </p:cNvPr>
          <p:cNvSpPr/>
          <p:nvPr/>
        </p:nvSpPr>
        <p:spPr>
          <a:xfrm rot="10800000">
            <a:off x="11097670" y="4872579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3D147D5-2347-4F4C-A5E8-CC5F9685E50B}"/>
              </a:ext>
            </a:extLst>
          </p:cNvPr>
          <p:cNvSpPr/>
          <p:nvPr/>
        </p:nvSpPr>
        <p:spPr>
          <a:xfrm>
            <a:off x="7515349" y="5705620"/>
            <a:ext cx="1536971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Cell-type annotation</a:t>
            </a:r>
            <a:endParaRPr lang="en-CH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0480EA-C458-4D72-BADE-9A90E3EFCC51}"/>
              </a:ext>
            </a:extLst>
          </p:cNvPr>
          <p:cNvSpPr/>
          <p:nvPr/>
        </p:nvSpPr>
        <p:spPr>
          <a:xfrm rot="10800000">
            <a:off x="9273165" y="5915517"/>
            <a:ext cx="407323" cy="16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39" name="Picture 12">
            <a:extLst>
              <a:ext uri="{FF2B5EF4-FFF2-40B4-BE49-F238E27FC236}">
                <a16:creationId xmlns:a16="http://schemas.microsoft.com/office/drawing/2014/main" id="{3FFC5D54-64E6-4AF4-A130-2BBF24E4E798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96" y="5111770"/>
            <a:ext cx="1468581" cy="13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E59F830-27E6-4984-BC60-D91F2E14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6" y="3799196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720282-9F60-4AA1-A1F0-07BEC5435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435" y="4728131"/>
            <a:ext cx="1023635" cy="47853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86582F-0191-4179-AB5A-A6D00ACA2B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23" y="5633441"/>
            <a:ext cx="2724835" cy="5633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D38817-51C5-41E3-A076-383B43CB3A6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Downstream analysis</a:t>
            </a:r>
          </a:p>
        </p:txBody>
      </p:sp>
      <p:sp>
        <p:nvSpPr>
          <p:cNvPr id="55" name="Arrow: Curved Right 54">
            <a:extLst>
              <a:ext uri="{FF2B5EF4-FFF2-40B4-BE49-F238E27FC236}">
                <a16:creationId xmlns:a16="http://schemas.microsoft.com/office/drawing/2014/main" id="{BE86C6D4-AF4E-4235-A9E8-DCEBB62211B3}"/>
              </a:ext>
            </a:extLst>
          </p:cNvPr>
          <p:cNvSpPr/>
          <p:nvPr/>
        </p:nvSpPr>
        <p:spPr>
          <a:xfrm>
            <a:off x="9996432" y="3363431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7355C5B2-758E-4D76-8ED2-E124CB603811}"/>
              </a:ext>
            </a:extLst>
          </p:cNvPr>
          <p:cNvSpPr/>
          <p:nvPr/>
        </p:nvSpPr>
        <p:spPr>
          <a:xfrm rot="10800000">
            <a:off x="10896679" y="3341527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0C55758F-579A-428F-A378-2BF200C0F013}"/>
              </a:ext>
            </a:extLst>
          </p:cNvPr>
          <p:cNvSpPr/>
          <p:nvPr/>
        </p:nvSpPr>
        <p:spPr>
          <a:xfrm rot="6288150">
            <a:off x="4099654" y="1527732"/>
            <a:ext cx="184354" cy="417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Arrow: Curved Right 57">
            <a:extLst>
              <a:ext uri="{FF2B5EF4-FFF2-40B4-BE49-F238E27FC236}">
                <a16:creationId xmlns:a16="http://schemas.microsoft.com/office/drawing/2014/main" id="{27998470-58F1-4B4B-B303-28CD9946998B}"/>
              </a:ext>
            </a:extLst>
          </p:cNvPr>
          <p:cNvSpPr/>
          <p:nvPr/>
        </p:nvSpPr>
        <p:spPr>
          <a:xfrm rot="5400000">
            <a:off x="9334371" y="5293709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9" name="Arrow: Curved Right 58">
            <a:extLst>
              <a:ext uri="{FF2B5EF4-FFF2-40B4-BE49-F238E27FC236}">
                <a16:creationId xmlns:a16="http://schemas.microsoft.com/office/drawing/2014/main" id="{941A7FA0-1A4B-44CB-816E-E7132B9A37D7}"/>
              </a:ext>
            </a:extLst>
          </p:cNvPr>
          <p:cNvSpPr/>
          <p:nvPr/>
        </p:nvSpPr>
        <p:spPr>
          <a:xfrm rot="16200000">
            <a:off x="9372883" y="5916463"/>
            <a:ext cx="341856" cy="7420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1037" grpId="0" animBg="1"/>
      <p:bldP spid="47" grpId="0" animBg="1"/>
      <p:bldP spid="49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84" y="6112853"/>
            <a:ext cx="925589" cy="691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685190" y="484280"/>
            <a:ext cx="549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SIB 2023 course – Using ASAP for Single-Cell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5979269"/>
            <a:ext cx="2162876" cy="1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588222" y="1250238"/>
            <a:ext cx="2674118" cy="37673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1" y="1926217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6538427" y="1665230"/>
            <a:ext cx="2691841" cy="26320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1A0C6-8E91-4240-8A63-A66ADE2F776C}"/>
              </a:ext>
            </a:extLst>
          </p:cNvPr>
          <p:cNvSpPr/>
          <p:nvPr/>
        </p:nvSpPr>
        <p:spPr>
          <a:xfrm>
            <a:off x="1158768" y="5689726"/>
            <a:ext cx="987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33FF"/>
                </a:solidFill>
              </a:rPr>
              <a:t>Each black circle is a cell, each colored dot is a transcript, colors encode transcript of the same gene</a:t>
            </a:r>
          </a:p>
        </p:txBody>
      </p:sp>
      <p:sp>
        <p:nvSpPr>
          <p:cNvPr id="25" name="Shape 585">
            <a:extLst>
              <a:ext uri="{FF2B5EF4-FFF2-40B4-BE49-F238E27FC236}">
                <a16:creationId xmlns:a16="http://schemas.microsoft.com/office/drawing/2014/main" id="{C91B4EBD-89BF-4178-B954-E8CD2DBC6608}"/>
              </a:ext>
            </a:extLst>
          </p:cNvPr>
          <p:cNvSpPr/>
          <p:nvPr/>
        </p:nvSpPr>
        <p:spPr>
          <a:xfrm>
            <a:off x="9176105" y="6263569"/>
            <a:ext cx="3376212" cy="25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146" tIns="32146" rIns="32146" bIns="32146" numCol="1" anchor="t">
            <a:noAutofit/>
          </a:bodyPr>
          <a:lstStyle>
            <a:lvl1pPr algn="l" defTabSz="914400">
              <a:defRPr sz="1800" i="1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1266" dirty="0">
                <a:latin typeface="Arial" charset="0"/>
                <a:ea typeface="Arial" charset="0"/>
                <a:cs typeface="Arial" charset="0"/>
              </a:rPr>
              <a:t>Macaulay IC,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Voet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T (2014)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Genet</a:t>
            </a: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9518110" y="2241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16" y="1250372"/>
            <a:ext cx="4719642" cy="4707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7095" y="33118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29843" y="1567215"/>
            <a:ext cx="18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/>
              <a:t>transcriptomics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5409" y="3316743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SC </a:t>
            </a:r>
            <a:r>
              <a:rPr lang="fr-FR" sz="2000" b="1" dirty="0" err="1"/>
              <a:t>genetics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335" y="3401751"/>
            <a:ext cx="262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SC  </a:t>
            </a:r>
            <a:r>
              <a:rPr lang="fr-FR" sz="2000" b="1" dirty="0" err="1"/>
              <a:t>proteomics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3732" y="4748731"/>
            <a:ext cx="1520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 err="1"/>
              <a:t>epigenomics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88100" y="1605881"/>
            <a:ext cx="1714500" cy="24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1500" y="13843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Single-</a:t>
            </a:r>
            <a:r>
              <a:rPr lang="fr-FR" dirty="0" err="1"/>
              <a:t>cell</a:t>
            </a:r>
            <a:r>
              <a:rPr lang="fr-FR" dirty="0"/>
              <a:t> RNA-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999011" y="3909039"/>
            <a:ext cx="1867587" cy="15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3873" y="3878124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2011 – Single-</a:t>
            </a:r>
            <a:r>
              <a:rPr lang="fr-FR" dirty="0" err="1"/>
              <a:t>cell</a:t>
            </a:r>
            <a:r>
              <a:rPr lang="fr-FR" dirty="0"/>
              <a:t> DNA-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453870" y="5325389"/>
            <a:ext cx="1329862" cy="7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94" y="5865852"/>
            <a:ext cx="280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 – </a:t>
            </a:r>
            <a:r>
              <a:rPr lang="fr-FR" dirty="0" err="1"/>
              <a:t>scRRBS</a:t>
            </a:r>
            <a:r>
              <a:rPr lang="fr-FR" dirty="0"/>
              <a:t> (</a:t>
            </a:r>
            <a:r>
              <a:rPr lang="fr-FR" dirty="0" err="1"/>
              <a:t>methylome</a:t>
            </a:r>
            <a:r>
              <a:rPr lang="fr-FR" dirty="0"/>
              <a:t>)</a:t>
            </a:r>
          </a:p>
          <a:p>
            <a:r>
              <a:rPr lang="fr-FR" dirty="0"/>
              <a:t>2015 – Single-</a:t>
            </a:r>
            <a:r>
              <a:rPr lang="fr-FR" dirty="0" err="1"/>
              <a:t>cell</a:t>
            </a:r>
            <a:r>
              <a:rPr lang="fr-FR" dirty="0"/>
              <a:t> ATAC-</a:t>
            </a:r>
            <a:r>
              <a:rPr lang="fr-FR" dirty="0" err="1"/>
              <a:t>seq</a:t>
            </a:r>
            <a:endParaRPr lang="en-US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4C6B150-E6E1-415A-BC95-73286709223D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32993-B37A-4474-BF6B-BC2402D0689C}"/>
              </a:ext>
            </a:extLst>
          </p:cNvPr>
          <p:cNvSpPr/>
          <p:nvPr/>
        </p:nvSpPr>
        <p:spPr>
          <a:xfrm>
            <a:off x="0" y="598365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Macaulay et al.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Nature methods, 2015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2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Angermueller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Nature methods, 2016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3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Hugues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Nature methods, 2014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D5DA-2B26-41AE-B574-25C01D4FF0EF}"/>
              </a:ext>
            </a:extLst>
          </p:cNvPr>
          <p:cNvCxnSpPr>
            <a:endCxn id="23" idx="1"/>
          </p:cNvCxnSpPr>
          <p:nvPr/>
        </p:nvCxnSpPr>
        <p:spPr>
          <a:xfrm flipV="1">
            <a:off x="6079448" y="2377859"/>
            <a:ext cx="2042656" cy="269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CBE829-2551-41B8-9846-18D2C3D1FE5F}"/>
              </a:ext>
            </a:extLst>
          </p:cNvPr>
          <p:cNvSpPr txBox="1"/>
          <p:nvPr/>
        </p:nvSpPr>
        <p:spPr>
          <a:xfrm>
            <a:off x="8122104" y="2054693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2015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DNA &amp;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: scG&amp;T-seq</a:t>
            </a:r>
            <a:r>
              <a:rPr lang="fr-FR" baseline="30000" dirty="0">
                <a:solidFill>
                  <a:srgbClr val="FF0000"/>
                </a:solidFill>
              </a:rPr>
              <a:t>1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A9BA2A-9F59-40C9-A28F-776C8DB6AC3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1767" y="4902496"/>
            <a:ext cx="1510722" cy="592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FC1DCC-754F-4A39-BF6A-5713D0DB0397}"/>
              </a:ext>
            </a:extLst>
          </p:cNvPr>
          <p:cNvSpPr txBox="1"/>
          <p:nvPr/>
        </p:nvSpPr>
        <p:spPr>
          <a:xfrm>
            <a:off x="7662489" y="5172229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2016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Methylome</a:t>
            </a:r>
            <a:r>
              <a:rPr lang="fr-FR" dirty="0">
                <a:solidFill>
                  <a:srgbClr val="FF0000"/>
                </a:solidFill>
              </a:rPr>
              <a:t>: scM&amp;T-seq</a:t>
            </a:r>
            <a:r>
              <a:rPr lang="fr-FR" baseline="30000" dirty="0">
                <a:solidFill>
                  <a:srgbClr val="FF0000"/>
                </a:solidFill>
              </a:rPr>
              <a:t>2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80E334-35C6-488D-B474-FA4646EAA038}"/>
              </a:ext>
            </a:extLst>
          </p:cNvPr>
          <p:cNvSpPr/>
          <p:nvPr/>
        </p:nvSpPr>
        <p:spPr>
          <a:xfrm>
            <a:off x="1816100" y="4023222"/>
            <a:ext cx="1637770" cy="1531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B66A2-87EE-45A5-8FED-84780E49B6E5}"/>
              </a:ext>
            </a:extLst>
          </p:cNvPr>
          <p:cNvSpPr txBox="1"/>
          <p:nvPr/>
        </p:nvSpPr>
        <p:spPr>
          <a:xfrm>
            <a:off x="1868476" y="4412164"/>
            <a:ext cx="158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SC</a:t>
            </a:r>
          </a:p>
          <a:p>
            <a:r>
              <a:rPr lang="fr-FR" b="1" dirty="0" err="1"/>
              <a:t>metabolomics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BCE94-290C-4ABE-B417-8B3BCDD6A41F}"/>
              </a:ext>
            </a:extLst>
          </p:cNvPr>
          <p:cNvSpPr txBox="1"/>
          <p:nvPr/>
        </p:nvSpPr>
        <p:spPr>
          <a:xfrm>
            <a:off x="409823" y="1605881"/>
            <a:ext cx="317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Mass </a:t>
            </a:r>
            <a:r>
              <a:rPr lang="fr-FR" dirty="0" err="1"/>
              <a:t>cytometry</a:t>
            </a:r>
            <a:r>
              <a:rPr lang="fr-FR" dirty="0"/>
              <a:t> (</a:t>
            </a:r>
            <a:r>
              <a:rPr lang="fr-FR" dirty="0" err="1"/>
              <a:t>CyTOF</a:t>
            </a:r>
            <a:r>
              <a:rPr lang="fr-FR" dirty="0"/>
              <a:t>)</a:t>
            </a:r>
            <a:endParaRPr lang="fr-FR" baseline="30000" dirty="0"/>
          </a:p>
          <a:p>
            <a:r>
              <a:rPr lang="fr-FR" dirty="0"/>
              <a:t>2014 – Single-</a:t>
            </a:r>
            <a:r>
              <a:rPr lang="fr-FR" dirty="0" err="1"/>
              <a:t>cell</a:t>
            </a:r>
            <a:r>
              <a:rPr lang="fr-FR" dirty="0"/>
              <a:t> Western Blot</a:t>
            </a:r>
            <a:r>
              <a:rPr lang="fr-FR" baseline="30000" dirty="0"/>
              <a:t>3</a:t>
            </a:r>
          </a:p>
          <a:p>
            <a:r>
              <a:rPr lang="fr-FR" dirty="0"/>
              <a:t>(New) 10x spatial </a:t>
            </a:r>
            <a:r>
              <a:rPr lang="fr-FR" dirty="0" err="1"/>
              <a:t>proteomics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0D21C-F54B-4ABF-9DFA-A58E303BD4BD}"/>
              </a:ext>
            </a:extLst>
          </p:cNvPr>
          <p:cNvSpPr txBox="1"/>
          <p:nvPr/>
        </p:nvSpPr>
        <p:spPr>
          <a:xfrm>
            <a:off x="3278428" y="3728611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hlinkClick r:id="rId7"/>
              </a:rPr>
              <a:t>Vistain</a:t>
            </a:r>
            <a:r>
              <a:rPr lang="en-US" sz="1050" dirty="0">
                <a:hlinkClick r:id="rId7"/>
              </a:rPr>
              <a:t> &amp; Tay, Trends in Biochemical. Sci.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AE062A-34FA-4304-8F11-21754B95823B}"/>
              </a:ext>
            </a:extLst>
          </p:cNvPr>
          <p:cNvCxnSpPr>
            <a:cxnSpLocks/>
          </p:cNvCxnSpPr>
          <p:nvPr/>
        </p:nvCxnSpPr>
        <p:spPr>
          <a:xfrm flipH="1" flipV="1">
            <a:off x="2959331" y="2529211"/>
            <a:ext cx="638342" cy="84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6BA020-3B3F-427F-A895-AE10BE710EBA}"/>
              </a:ext>
            </a:extLst>
          </p:cNvPr>
          <p:cNvSpPr txBox="1"/>
          <p:nvPr/>
        </p:nvSpPr>
        <p:spPr>
          <a:xfrm>
            <a:off x="7662489" y="569164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 10x ATAC &amp; RNA-seq</a:t>
            </a:r>
          </a:p>
        </p:txBody>
      </p:sp>
    </p:spTree>
    <p:extLst>
      <p:ext uri="{BB962C8B-B14F-4D97-AF65-F5344CB8AC3E}">
        <p14:creationId xmlns:p14="http://schemas.microsoft.com/office/powerpoint/2010/main" val="11304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4E174-7F1F-444E-BA8F-EC31584B93CF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B54-9229-4BFF-B453-A7B111E9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9"/>
          <a:stretch/>
        </p:blipFill>
        <p:spPr>
          <a:xfrm>
            <a:off x="5989230" y="1260813"/>
            <a:ext cx="5395541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D44A1-C00F-4A43-8CD2-32642CDB47A8}"/>
              </a:ext>
            </a:extLst>
          </p:cNvPr>
          <p:cNvSpPr txBox="1"/>
          <p:nvPr/>
        </p:nvSpPr>
        <p:spPr>
          <a:xfrm>
            <a:off x="0" y="6009932"/>
            <a:ext cx="10364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Wang, Y., &amp; </a:t>
            </a:r>
            <a:r>
              <a:rPr lang="en-US" sz="1400" dirty="0" err="1">
                <a:hlinkClick r:id="rId3"/>
              </a:rPr>
              <a:t>Navin</a:t>
            </a:r>
            <a:r>
              <a:rPr lang="en-US" sz="1400" dirty="0">
                <a:hlinkClick r:id="rId3"/>
              </a:rPr>
              <a:t>, N. E. (2015). Advances and applications of single-cell sequencing technologies. </a:t>
            </a:r>
            <a:r>
              <a:rPr lang="en-US" sz="1400" i="1" dirty="0">
                <a:hlinkClick r:id="rId3"/>
              </a:rPr>
              <a:t>Molecular cell</a:t>
            </a:r>
            <a:endParaRPr lang="en-US" sz="1400" dirty="0"/>
          </a:p>
          <a:p>
            <a:pPr marL="0" lvl="1"/>
            <a:r>
              <a:rPr lang="fr-FR" sz="1400" dirty="0" err="1">
                <a:hlinkClick r:id="rId4"/>
              </a:rPr>
              <a:t>Angerer</a:t>
            </a:r>
            <a:r>
              <a:rPr lang="fr-FR" sz="1400" dirty="0">
                <a:hlinkClick r:id="rId4"/>
              </a:rPr>
              <a:t> &amp; </a:t>
            </a:r>
            <a:r>
              <a:rPr lang="fr-FR" sz="1400" dirty="0" err="1">
                <a:hlinkClick r:id="rId4"/>
              </a:rPr>
              <a:t>Theis</a:t>
            </a:r>
            <a:r>
              <a:rPr lang="fr-FR" sz="1400" dirty="0">
                <a:hlinkClick r:id="rId4"/>
              </a:rPr>
              <a:t> (2017). Single </a:t>
            </a:r>
            <a:r>
              <a:rPr lang="fr-FR" sz="1400" dirty="0" err="1">
                <a:hlinkClick r:id="rId4"/>
              </a:rPr>
              <a:t>cells</a:t>
            </a:r>
            <a:r>
              <a:rPr lang="fr-FR" sz="1400" dirty="0">
                <a:hlinkClick r:id="rId4"/>
              </a:rPr>
              <a:t> </a:t>
            </a:r>
            <a:r>
              <a:rPr lang="fr-FR" sz="1400" dirty="0" err="1">
                <a:hlinkClick r:id="rId4"/>
              </a:rPr>
              <a:t>make</a:t>
            </a:r>
            <a:r>
              <a:rPr lang="fr-FR" sz="1400" dirty="0">
                <a:hlinkClick r:id="rId4"/>
              </a:rPr>
              <a:t> big data: New challenges and </a:t>
            </a:r>
            <a:r>
              <a:rPr lang="fr-FR" sz="1400" dirty="0" err="1">
                <a:hlinkClick r:id="rId4"/>
              </a:rPr>
              <a:t>opportunities</a:t>
            </a:r>
            <a:r>
              <a:rPr lang="fr-FR" sz="1400" dirty="0">
                <a:hlinkClick r:id="rId4"/>
              </a:rPr>
              <a:t> in transcriptomics. </a:t>
            </a:r>
            <a:r>
              <a:rPr lang="fr-FR" sz="1400" i="1" dirty="0" err="1">
                <a:hlinkClick r:id="rId4"/>
              </a:rPr>
              <a:t>Current</a:t>
            </a:r>
            <a:r>
              <a:rPr lang="fr-FR" sz="1400" i="1" dirty="0">
                <a:hlinkClick r:id="rId4"/>
              </a:rPr>
              <a:t> opinion in </a:t>
            </a:r>
            <a:r>
              <a:rPr lang="fr-FR" sz="1400" i="1" dirty="0" err="1">
                <a:hlinkClick r:id="rId4"/>
              </a:rPr>
              <a:t>Systems</a:t>
            </a:r>
            <a:r>
              <a:rPr lang="fr-FR" sz="1400" i="1" dirty="0">
                <a:hlinkClick r:id="rId4"/>
              </a:rPr>
              <a:t> </a:t>
            </a:r>
            <a:r>
              <a:rPr lang="fr-FR" sz="1400" i="1" dirty="0" err="1">
                <a:hlinkClick r:id="rId4"/>
              </a:rPr>
              <a:t>biology</a:t>
            </a:r>
            <a:r>
              <a:rPr lang="fr-FR" sz="1400" i="1" dirty="0">
                <a:hlinkClick r:id="rId4"/>
              </a:rPr>
              <a:t> </a:t>
            </a:r>
            <a:endParaRPr lang="en-US" sz="1400" i="1" dirty="0"/>
          </a:p>
        </p:txBody>
      </p:sp>
      <p:pic>
        <p:nvPicPr>
          <p:cNvPr id="6" name="Screenshot 2022-03-13 at 22.40.21.png">
            <a:extLst>
              <a:ext uri="{FF2B5EF4-FFF2-40B4-BE49-F238E27FC236}">
                <a16:creationId xmlns:a16="http://schemas.microsoft.com/office/drawing/2014/main" id="{10B8C57B-79D3-41FB-B1B7-97306BC0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51312"/>
            <a:ext cx="6220794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47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7179EE3-FA5A-4334-943F-869FBB76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21" y="155725"/>
            <a:ext cx="3674114" cy="35058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8A5DA-49DD-46C1-95CB-A1232B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" y="2295526"/>
            <a:ext cx="6818325" cy="122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43329-EEDA-4403-84CB-2EE287954F91}"/>
              </a:ext>
            </a:extLst>
          </p:cNvPr>
          <p:cNvSpPr/>
          <p:nvPr/>
        </p:nvSpPr>
        <p:spPr>
          <a:xfrm>
            <a:off x="0" y="15572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of the latest atlases: the Fly Cell Atlas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9CF7D-9110-413B-AD68-5060CC8B073B}"/>
              </a:ext>
            </a:extLst>
          </p:cNvPr>
          <p:cNvSpPr txBox="1"/>
          <p:nvPr/>
        </p:nvSpPr>
        <p:spPr>
          <a:xfrm>
            <a:off x="93023" y="1475473"/>
            <a:ext cx="90200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single-cell RNA-seq atlas of the </a:t>
            </a:r>
            <a:r>
              <a:rPr lang="en-US" sz="1600" i="1" dirty="0"/>
              <a:t>drosophila melanogaster </a:t>
            </a:r>
            <a:r>
              <a:rPr lang="en-US" sz="1600" dirty="0"/>
              <a:t>of 15 tissues, recapitulated in body and head</a:t>
            </a:r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made available through </a:t>
            </a:r>
            <a:r>
              <a:rPr lang="en-US" sz="1600" b="1" dirty="0"/>
              <a:t>two interactive portals</a:t>
            </a:r>
            <a:r>
              <a:rPr lang="en-US" sz="1600" dirty="0"/>
              <a:t>: </a:t>
            </a:r>
            <a:r>
              <a:rPr lang="en-US" sz="1600" b="1" dirty="0" err="1"/>
              <a:t>SCope</a:t>
            </a:r>
            <a:r>
              <a:rPr lang="en-US" sz="1600" dirty="0"/>
              <a:t> and </a:t>
            </a:r>
            <a:r>
              <a:rPr lang="en-US" sz="1600" b="1" dirty="0"/>
              <a:t>ASAP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A1BA3-C350-436C-A1F3-0F7A9D7389A5}"/>
              </a:ext>
            </a:extLst>
          </p:cNvPr>
          <p:cNvSpPr txBox="1"/>
          <p:nvPr/>
        </p:nvSpPr>
        <p:spPr>
          <a:xfrm>
            <a:off x="288217" y="3330889"/>
            <a:ext cx="1876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63 10x runs</a:t>
            </a:r>
          </a:p>
          <a:p>
            <a:r>
              <a:rPr lang="en-US" sz="1100" b="1" dirty="0"/>
              <a:t>38 billion reads</a:t>
            </a:r>
          </a:p>
          <a:p>
            <a:r>
              <a:rPr lang="en-US" sz="1100" b="1" dirty="0"/>
              <a:t>570k cells using 10x</a:t>
            </a:r>
          </a:p>
          <a:p>
            <a:r>
              <a:rPr lang="fr-FR" sz="1100" b="1" dirty="0"/>
              <a:t>10k </a:t>
            </a:r>
            <a:r>
              <a:rPr lang="fr-FR" sz="1100" b="1" dirty="0" err="1"/>
              <a:t>cells</a:t>
            </a:r>
            <a:r>
              <a:rPr lang="fr-FR" sz="1100" b="1" dirty="0"/>
              <a:t> </a:t>
            </a:r>
            <a:r>
              <a:rPr lang="fr-FR" sz="1100" b="1" dirty="0" err="1"/>
              <a:t>using</a:t>
            </a:r>
            <a:r>
              <a:rPr lang="fr-FR" sz="1100" b="1" dirty="0"/>
              <a:t> SMART-Seq2</a:t>
            </a:r>
            <a:endParaRPr lang="en-US" sz="1100" b="1" dirty="0"/>
          </a:p>
        </p:txBody>
      </p:sp>
      <p:pic>
        <p:nvPicPr>
          <p:cNvPr id="12" name="Picture 2" descr="https://www.nextflow.io/img/nextflow2014_no-bg.png">
            <a:extLst>
              <a:ext uri="{FF2B5EF4-FFF2-40B4-BE49-F238E27FC236}">
                <a16:creationId xmlns:a16="http://schemas.microsoft.com/office/drawing/2014/main" id="{81F44287-C041-4C5E-8587-8D2097BE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77" y="2192403"/>
            <a:ext cx="1028000" cy="2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C5BCC4A-5AB2-4A51-B483-EC60B9D8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424" y="4132114"/>
            <a:ext cx="3394761" cy="240623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6BC0BB4-1242-4547-B6C6-EED809D9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25" y="4046957"/>
            <a:ext cx="2865134" cy="2581784"/>
          </a:xfrm>
          <a:prstGeom prst="rect">
            <a:avLst/>
          </a:prstGeom>
        </p:spPr>
      </p:pic>
      <p:pic>
        <p:nvPicPr>
          <p:cNvPr id="15" name="Picture 2" descr="https://scope.aertslab.org/images/SCope_Logo.png">
            <a:extLst>
              <a:ext uri="{FF2B5EF4-FFF2-40B4-BE49-F238E27FC236}">
                <a16:creationId xmlns:a16="http://schemas.microsoft.com/office/drawing/2014/main" id="{4E1F064A-1DF2-4024-BBD0-5442414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27" y="3626041"/>
            <a:ext cx="1374848" cy="4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0A462DC-BD16-47AC-8B72-C7707CBB9888}"/>
              </a:ext>
            </a:extLst>
          </p:cNvPr>
          <p:cNvSpPr/>
          <p:nvPr/>
        </p:nvSpPr>
        <p:spPr>
          <a:xfrm>
            <a:off x="5829560" y="5372562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CF96B93-E247-4146-849E-D7ACA95C8CC5}"/>
              </a:ext>
            </a:extLst>
          </p:cNvPr>
          <p:cNvSpPr/>
          <p:nvPr/>
        </p:nvSpPr>
        <p:spPr>
          <a:xfrm rot="10800000">
            <a:off x="5829560" y="5562654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D9059B-3F7B-427E-97E1-1C9E6573B008}"/>
              </a:ext>
            </a:extLst>
          </p:cNvPr>
          <p:cNvSpPr txBox="1"/>
          <p:nvPr/>
        </p:nvSpPr>
        <p:spPr>
          <a:xfrm>
            <a:off x="5437238" y="4873569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exchange</a:t>
            </a:r>
          </a:p>
          <a:p>
            <a:pPr algn="ctr"/>
            <a:r>
              <a:rPr lang="en-US" sz="1200" b="1" dirty="0"/>
              <a:t>(.loom files, sub-clusters)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2855E07-AE70-471E-A3F1-3EAB7A452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63" y="63140"/>
            <a:ext cx="773697" cy="8052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EF213C-8540-4770-A895-AC38A30BC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7" y="853134"/>
            <a:ext cx="1463390" cy="199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A0DA3E-B7B3-4853-9983-22FB5BD72128}"/>
              </a:ext>
            </a:extLst>
          </p:cNvPr>
          <p:cNvSpPr/>
          <p:nvPr/>
        </p:nvSpPr>
        <p:spPr>
          <a:xfrm>
            <a:off x="2554564" y="6519345"/>
            <a:ext cx="2439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1"/>
              </a:rPr>
              <a:t>https://scope.aertslab.org/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7CE6D-A947-42F2-BEC1-65F9A1A79AFD}"/>
              </a:ext>
            </a:extLst>
          </p:cNvPr>
          <p:cNvSpPr/>
          <p:nvPr/>
        </p:nvSpPr>
        <p:spPr>
          <a:xfrm>
            <a:off x="7742430" y="6566440"/>
            <a:ext cx="1895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2"/>
              </a:rPr>
              <a:t>https://asap.epfl.ch/</a:t>
            </a:r>
            <a:endParaRPr lang="fr-F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ED772-9B56-45DD-94EC-4CAAE49AE26E}"/>
              </a:ext>
            </a:extLst>
          </p:cNvPr>
          <p:cNvSpPr/>
          <p:nvPr/>
        </p:nvSpPr>
        <p:spPr>
          <a:xfrm>
            <a:off x="58839" y="1035691"/>
            <a:ext cx="21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https://flycellatlas.org/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1FF5DA-2EBD-44A4-9821-2129AAEAF52C}"/>
              </a:ext>
            </a:extLst>
          </p:cNvPr>
          <p:cNvSpPr txBox="1"/>
          <p:nvPr/>
        </p:nvSpPr>
        <p:spPr>
          <a:xfrm>
            <a:off x="10429040" y="6556371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/>
              </a:rPr>
              <a:t>Li et al., Science, 2022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74BF3-F039-4F77-A745-A003F5E80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924" y="4766094"/>
            <a:ext cx="1285875" cy="342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CFA04-BBAC-4445-8971-26D095D15E3E}"/>
              </a:ext>
            </a:extLst>
          </p:cNvPr>
          <p:cNvSpPr txBox="1"/>
          <p:nvPr/>
        </p:nvSpPr>
        <p:spPr>
          <a:xfrm>
            <a:off x="10620462" y="438744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/>
              <a:t>also in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34BF55-196F-4661-89AD-9394BC153C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3944" y="3702496"/>
            <a:ext cx="1671977" cy="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495715"/>
            <a:ext cx="232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R? Python?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20995</TotalTime>
  <Words>652</Words>
  <Application>Microsoft Office PowerPoint</Application>
  <PresentationFormat>Widescreen</PresentationFormat>
  <Paragraphs>125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Gothic Std B</vt:lpstr>
      <vt:lpstr>Arial</vt:lpstr>
      <vt:lpstr>Calibri</vt:lpstr>
      <vt:lpstr>Calibri Light</vt:lpstr>
      <vt:lpstr>Gill Sans</vt:lpstr>
      <vt:lpstr>Gill Sans SemiBold</vt:lpstr>
      <vt:lpstr>Helvetica</vt:lpstr>
      <vt:lpstr>Helvetica Neue</vt:lpstr>
      <vt:lpstr>Symbol</vt:lpstr>
      <vt:lpstr>Office Theme</vt:lpstr>
      <vt:lpstr>Using ASAP for Single-Cell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needs: « I want to do single-cell ! »</vt:lpstr>
      <vt:lpstr>Community needs: « But how do I analyze single-cell data?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Gardeux Vincent Roland Julien</cp:lastModifiedBy>
  <cp:revision>394</cp:revision>
  <dcterms:created xsi:type="dcterms:W3CDTF">2015-10-29T15:43:31Z</dcterms:created>
  <dcterms:modified xsi:type="dcterms:W3CDTF">2023-11-08T11:48:32Z</dcterms:modified>
</cp:coreProperties>
</file>